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6" autoAdjust="0"/>
    <p:restoredTop sz="94660"/>
  </p:normalViewPr>
  <p:slideViewPr>
    <p:cSldViewPr>
      <p:cViewPr>
        <p:scale>
          <a:sx n="73" d="100"/>
          <a:sy n="73" d="100"/>
        </p:scale>
        <p:origin x="-13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F0414F5-8BF8-4292-AE6D-A1E6982CAAE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FF05F-450F-4EA3-A979-6AB5CC37C90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414F5-8BF8-4292-AE6D-A1E6982CAAE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414F5-8BF8-4292-AE6D-A1E6982CAAE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F0414F5-8BF8-4292-AE6D-A1E6982CAAE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FF05F-450F-4EA3-A979-6AB5CC37C90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414F5-8BF8-4292-AE6D-A1E6982CAAE0}"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F0414F5-8BF8-4292-AE6D-A1E6982CAAE0}"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F0414F5-8BF8-4292-AE6D-A1E6982CAAE0}"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0414F5-8BF8-4292-AE6D-A1E6982CAAE0}"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414F5-8BF8-4292-AE6D-A1E6982CAAE0}"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414F5-8BF8-4292-AE6D-A1E6982CAAE0}"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414F5-8BF8-4292-AE6D-A1E6982CAAE0}"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FF05F-450F-4EA3-A979-6AB5CC37C9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F0414F5-8BF8-4292-AE6D-A1E6982CAAE0}" type="datetimeFigureOut">
              <a:rPr lang="en-US" smtClean="0"/>
              <a:t>1/25/2022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0EFF05F-450F-4EA3-A979-6AB5CC37C90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685032"/>
            <a:ext cx="7772400" cy="217286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l"/>
            <a:r>
              <a:rPr lang="id-ID" sz="2400" dirty="0" smtClean="0"/>
              <a:t>KELOMPOK 4</a:t>
            </a:r>
          </a:p>
          <a:p>
            <a:pPr marL="493776" indent="-457200" algn="l">
              <a:buAutoNum type="arabicPeriod"/>
            </a:pPr>
            <a:r>
              <a:rPr lang="id-ID" sz="2400" dirty="0" smtClean="0"/>
              <a:t>JULIA TOAM</a:t>
            </a:r>
          </a:p>
          <a:p>
            <a:pPr marL="493776" indent="-457200" algn="l">
              <a:buAutoNum type="arabicPeriod"/>
            </a:pPr>
            <a:r>
              <a:rPr lang="id-ID" sz="2400" dirty="0" smtClean="0"/>
              <a:t>MAMBRA YIKWA</a:t>
            </a:r>
          </a:p>
          <a:p>
            <a:pPr marL="493776" indent="-457200" algn="l">
              <a:buAutoNum type="arabicPeriod"/>
            </a:pPr>
            <a:r>
              <a:rPr lang="id-ID" sz="2400" dirty="0" smtClean="0"/>
              <a:t>MELVA INGGRIET KAMBAY</a:t>
            </a:r>
          </a:p>
          <a:p>
            <a:pPr marL="493776" indent="-457200" algn="l">
              <a:buAutoNum type="arabicPeriod"/>
            </a:pPr>
            <a:r>
              <a:rPr lang="id-ID" sz="2400" dirty="0" smtClean="0"/>
              <a:t>RUTH IRENE MICHELLA ROGI</a:t>
            </a:r>
            <a:endParaRPr lang="en-US" sz="2400" dirty="0"/>
          </a:p>
        </p:txBody>
      </p:sp>
      <p:sp>
        <p:nvSpPr>
          <p:cNvPr id="2" name="Title 1"/>
          <p:cNvSpPr>
            <a:spLocks noGrp="1"/>
          </p:cNvSpPr>
          <p:nvPr>
            <p:ph type="ctrTitle"/>
          </p:nvPr>
        </p:nvSpPr>
        <p:spPr>
          <a:xfrm>
            <a:off x="642910" y="571480"/>
            <a:ext cx="7772400" cy="2100276"/>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id-ID" dirty="0" smtClean="0">
                <a:latin typeface="+mn-lt"/>
              </a:rPr>
              <a:t/>
            </a:r>
            <a:br>
              <a:rPr lang="id-ID" dirty="0" smtClean="0">
                <a:latin typeface="+mn-lt"/>
              </a:rPr>
            </a:br>
            <a:r>
              <a:rPr lang="id-ID" dirty="0" smtClean="0">
                <a:latin typeface="+mn-lt"/>
              </a:rPr>
              <a:t>HUKUM NEWTON</a:t>
            </a:r>
            <a:br>
              <a:rPr lang="id-ID" dirty="0" smtClean="0">
                <a:latin typeface="+mn-lt"/>
              </a:rPr>
            </a:br>
            <a:r>
              <a:rPr lang="id-ID" sz="2700" dirty="0" smtClean="0"/>
              <a:t>PRODUK INFORMASI TENTANG HUKUM NEWTON I, II, DAN III</a:t>
            </a:r>
            <a:r>
              <a:rPr lang="en-US" sz="2700" dirty="0" smtClean="0"/>
              <a:t/>
            </a:r>
            <a:br>
              <a:rPr lang="en-US" sz="2700" dirty="0" smtClean="0"/>
            </a:br>
            <a:endParaRPr lang="en-US"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14620"/>
            <a:ext cx="8183880" cy="1051560"/>
          </a:xfrm>
        </p:spPr>
        <p:txBody>
          <a:bodyPr/>
          <a:lstStyle/>
          <a:p>
            <a:pPr algn="ctr"/>
            <a:r>
              <a:rPr lang="id-ID" dirty="0" smtClean="0"/>
              <a:t>HUKUM NEWTON III</a:t>
            </a:r>
            <a:endParaRPr lang="en-US" dirty="0"/>
          </a:p>
        </p:txBody>
      </p:sp>
      <p:sp>
        <p:nvSpPr>
          <p:cNvPr id="3" name="Content Placeholder 2"/>
          <p:cNvSpPr>
            <a:spLocks noGrp="1"/>
          </p:cNvSpPr>
          <p:nvPr>
            <p:ph sz="quarter" idx="13"/>
          </p:nvPr>
        </p:nvSpPr>
        <p:spPr>
          <a:xfrm flipV="1">
            <a:off x="502920" y="484633"/>
            <a:ext cx="8183880" cy="45719"/>
          </a:xfrm>
        </p:spPr>
        <p:txBody>
          <a:bodyPr>
            <a:normAutofit fontScale="25000" lnSpcReduction="20000"/>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183880" cy="1051560"/>
          </a:xfrm>
        </p:spPr>
        <p:txBody>
          <a:bodyPr/>
          <a:lstStyle/>
          <a:p>
            <a:r>
              <a:rPr lang="id-ID" dirty="0" smtClean="0"/>
              <a:t>BUNYI HUKUM NEWTON III</a:t>
            </a:r>
            <a:endParaRPr lang="en-US" dirty="0"/>
          </a:p>
        </p:txBody>
      </p:sp>
      <p:sp>
        <p:nvSpPr>
          <p:cNvPr id="3" name="Content Placeholder 2"/>
          <p:cNvSpPr>
            <a:spLocks noGrp="1"/>
          </p:cNvSpPr>
          <p:nvPr>
            <p:ph sz="quarter" idx="13"/>
          </p:nvPr>
        </p:nvSpPr>
        <p:spPr>
          <a:xfrm>
            <a:off x="428596" y="1857364"/>
            <a:ext cx="8183880" cy="3973638"/>
          </a:xfrm>
        </p:spPr>
        <p:txBody>
          <a:bodyPr/>
          <a:lstStyle/>
          <a:p>
            <a:r>
              <a:rPr lang="id-ID" dirty="0" smtClean="0"/>
              <a:t>Jika suatu gaya (aksi) diberikan pada suatu benda, maka benda tersebut akan memberikan gaya (reaksi) yang sama besar berlawanan arah dengan gaya yang di berikan. </a:t>
            </a: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183880" cy="1051560"/>
          </a:xfrm>
        </p:spPr>
        <p:txBody>
          <a:bodyPr>
            <a:normAutofit/>
          </a:bodyPr>
          <a:lstStyle/>
          <a:p>
            <a:r>
              <a:rPr lang="id-ID" dirty="0" smtClean="0"/>
              <a:t>PENERAPAN HUKUM NEWTON III DALAM KEHIDUPAN SEHARI-HARI</a:t>
            </a:r>
            <a:endParaRPr lang="en-US" dirty="0"/>
          </a:p>
        </p:txBody>
      </p:sp>
      <p:sp>
        <p:nvSpPr>
          <p:cNvPr id="3" name="Content Placeholder 2"/>
          <p:cNvSpPr>
            <a:spLocks noGrp="1"/>
          </p:cNvSpPr>
          <p:nvPr>
            <p:ph sz="quarter" idx="13"/>
          </p:nvPr>
        </p:nvSpPr>
        <p:spPr>
          <a:xfrm>
            <a:off x="428596" y="1714488"/>
            <a:ext cx="8183880" cy="4187952"/>
          </a:xfrm>
        </p:spPr>
        <p:txBody>
          <a:bodyPr>
            <a:normAutofit/>
          </a:bodyPr>
          <a:lstStyle/>
          <a:p>
            <a:r>
              <a:rPr lang="id-ID" sz="2400" dirty="0" smtClean="0"/>
              <a:t>Ketika kita menginjakan kaki ke tanah, berarti kita memberikan sebuah gaya dorong terhadap tanah tersebut. Gaya yang kaki kita berikan kepada tanah ini merupakan gaya aksi. Kemudian sebagai respon dari gaya aksi yang kita berikan, maka tanah memberikan gaya dorong ke kaki kita yang membuat kakibisa terangkat. Gaya dorong yang di berikan tanah ini adalah gaya reaksi. Proses ini berlangsung secara terus menerus sehingga membuat kita dapat berjalan di atas tanah</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183880" cy="765808"/>
          </a:xfrm>
        </p:spPr>
        <p:txBody>
          <a:bodyPr>
            <a:normAutofit/>
          </a:bodyPr>
          <a:lstStyle/>
          <a:p>
            <a:r>
              <a:rPr lang="id-ID" dirty="0" smtClean="0"/>
              <a:t>CONTOH SOAL DAN PEMBAHASAN</a:t>
            </a:r>
            <a:endParaRPr lang="en-US" dirty="0"/>
          </a:p>
        </p:txBody>
      </p:sp>
      <p:sp>
        <p:nvSpPr>
          <p:cNvPr id="3" name="Content Placeholder 2"/>
          <p:cNvSpPr>
            <a:spLocks noGrp="1"/>
          </p:cNvSpPr>
          <p:nvPr>
            <p:ph sz="quarter" idx="13"/>
          </p:nvPr>
        </p:nvSpPr>
        <p:spPr>
          <a:xfrm>
            <a:off x="428596" y="1643050"/>
            <a:ext cx="8183880" cy="4187952"/>
          </a:xfrm>
        </p:spPr>
        <p:txBody>
          <a:bodyPr>
            <a:normAutofit/>
          </a:bodyPr>
          <a:lstStyle/>
          <a:p>
            <a:r>
              <a:rPr lang="id-ID" sz="2000" dirty="0" smtClean="0"/>
              <a:t>Gaya F bekerja pada benda yang bermassa m menghasilkan percepatan 6m/s². jika gaya yang diberikan pada benda sebesar 12N, maka berapa massa benda tersebut?</a:t>
            </a:r>
          </a:p>
          <a:p>
            <a:pPr>
              <a:buNone/>
            </a:pPr>
            <a:r>
              <a:rPr lang="id-ID" sz="2000" b="1" dirty="0" smtClean="0"/>
              <a:t>Penyelesaian: </a:t>
            </a:r>
            <a:endParaRPr lang="id-ID" sz="2000" dirty="0" smtClean="0"/>
          </a:p>
          <a:p>
            <a:pPr>
              <a:buNone/>
            </a:pPr>
            <a:r>
              <a:rPr lang="id-ID" sz="2000" dirty="0" smtClean="0"/>
              <a:t>F= 12 N</a:t>
            </a:r>
          </a:p>
          <a:p>
            <a:pPr>
              <a:buNone/>
            </a:pPr>
            <a:r>
              <a:rPr lang="id-ID" sz="2000" dirty="0" smtClean="0"/>
              <a:t>a= 6m/s²</a:t>
            </a:r>
          </a:p>
          <a:p>
            <a:pPr>
              <a:buNone/>
            </a:pPr>
            <a:r>
              <a:rPr lang="id-ID" sz="2000" dirty="0" smtClean="0"/>
              <a:t>F= ma</a:t>
            </a:r>
          </a:p>
          <a:p>
            <a:pPr>
              <a:buNone/>
            </a:pPr>
            <a:r>
              <a:rPr lang="id-ID" sz="2000" dirty="0" smtClean="0"/>
              <a:t>12= m(6)</a:t>
            </a:r>
          </a:p>
          <a:p>
            <a:pPr>
              <a:buNone/>
            </a:pPr>
            <a:r>
              <a:rPr lang="id-ID" sz="2000" dirty="0" smtClean="0"/>
              <a:t>m= 12/6 = 2kg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428868"/>
            <a:ext cx="8183880" cy="962966"/>
          </a:xfrm>
        </p:spPr>
        <p:txBody>
          <a:bodyPr/>
          <a:lstStyle/>
          <a:p>
            <a:pPr algn="ctr"/>
            <a:r>
              <a:rPr lang="id-ID" dirty="0" smtClean="0"/>
              <a:t>HUKUM NEWTON I</a:t>
            </a:r>
            <a:endParaRPr lang="en-US" dirty="0"/>
          </a:p>
        </p:txBody>
      </p:sp>
      <p:sp>
        <p:nvSpPr>
          <p:cNvPr id="3" name="Content Placeholder 2"/>
          <p:cNvSpPr>
            <a:spLocks noGrp="1"/>
          </p:cNvSpPr>
          <p:nvPr>
            <p:ph sz="quarter" idx="13"/>
          </p:nvPr>
        </p:nvSpPr>
        <p:spPr>
          <a:xfrm>
            <a:off x="214282" y="3357562"/>
            <a:ext cx="8183880" cy="2286016"/>
          </a:xfrm>
        </p:spPr>
        <p:txBody>
          <a:bodyPr>
            <a:normAutofit/>
          </a:bodyPr>
          <a:lstStyle/>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183880" cy="1051560"/>
          </a:xfrm>
        </p:spPr>
        <p:txBody>
          <a:bodyPr/>
          <a:lstStyle/>
          <a:p>
            <a:r>
              <a:rPr lang="id-ID" dirty="0" smtClean="0"/>
              <a:t>1. BUNYI HUKUM NEWTON I</a:t>
            </a:r>
            <a:endParaRPr lang="en-US" dirty="0"/>
          </a:p>
        </p:txBody>
      </p:sp>
      <p:sp>
        <p:nvSpPr>
          <p:cNvPr id="3" name="Content Placeholder 2"/>
          <p:cNvSpPr>
            <a:spLocks noGrp="1"/>
          </p:cNvSpPr>
          <p:nvPr>
            <p:ph sz="quarter" idx="13"/>
          </p:nvPr>
        </p:nvSpPr>
        <p:spPr>
          <a:xfrm>
            <a:off x="500034" y="1857364"/>
            <a:ext cx="8183880" cy="2541458"/>
          </a:xfrm>
        </p:spPr>
        <p:txBody>
          <a:bodyPr/>
          <a:lstStyle/>
          <a:p>
            <a:r>
              <a:rPr lang="id-ID" dirty="0" smtClean="0"/>
              <a:t>Jika resultan gaya yang bekerja pada benda sama dengan nol, maka benda yang diam akan tetap diam dan benda yang bergerak akan terus bergerak lurus beraturan (GLB)</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183880" cy="1051560"/>
          </a:xfrm>
        </p:spPr>
        <p:txBody>
          <a:bodyPr>
            <a:normAutofit/>
          </a:bodyPr>
          <a:lstStyle/>
          <a:p>
            <a:pPr lvl="0"/>
            <a:r>
              <a:rPr lang="id-ID" dirty="0" smtClean="0"/>
              <a:t>PENERAPAN HUKUM NEWTON I DALAM KEHIDUPAN SEHARI-HARI</a:t>
            </a:r>
            <a:endParaRPr lang="en-US" dirty="0"/>
          </a:p>
        </p:txBody>
      </p:sp>
      <p:sp>
        <p:nvSpPr>
          <p:cNvPr id="3" name="Content Placeholder 2"/>
          <p:cNvSpPr>
            <a:spLocks noGrp="1"/>
          </p:cNvSpPr>
          <p:nvPr>
            <p:ph sz="quarter" idx="13"/>
          </p:nvPr>
        </p:nvSpPr>
        <p:spPr>
          <a:xfrm>
            <a:off x="500034" y="2000240"/>
            <a:ext cx="8183880" cy="2970086"/>
          </a:xfrm>
        </p:spPr>
        <p:txBody>
          <a:bodyPr>
            <a:normAutofit/>
          </a:bodyPr>
          <a:lstStyle/>
          <a:p>
            <a:r>
              <a:rPr lang="id-ID" dirty="0" smtClean="0"/>
              <a:t>Ketika sedang naik mobil atau kendaraan lainnya. Jika mobil yang semula diam, kemudian secara tiba-tiba mobil bergerak, badan kalian akan terdorong ke belakang. Akan tetapi jika semula mobil melaju kencang kemudian direm mendadak, maka badan kalian akan terdorong ke depan.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183880" cy="1051560"/>
          </a:xfrm>
        </p:spPr>
        <p:txBody>
          <a:bodyPr>
            <a:normAutofit/>
          </a:bodyPr>
          <a:lstStyle/>
          <a:p>
            <a:r>
              <a:rPr lang="id-ID" dirty="0" smtClean="0"/>
              <a:t>CONTOH SOAL DAN PEMBAHASAN</a:t>
            </a:r>
            <a:endParaRPr lang="en-US" dirty="0"/>
          </a:p>
        </p:txBody>
      </p:sp>
      <p:sp>
        <p:nvSpPr>
          <p:cNvPr id="3" name="Content Placeholder 2"/>
          <p:cNvSpPr>
            <a:spLocks noGrp="1"/>
          </p:cNvSpPr>
          <p:nvPr>
            <p:ph sz="quarter" idx="13"/>
          </p:nvPr>
        </p:nvSpPr>
        <p:spPr>
          <a:xfrm>
            <a:off x="500034" y="1857364"/>
            <a:ext cx="8183880" cy="4000528"/>
          </a:xfrm>
        </p:spPr>
        <p:txBody>
          <a:bodyPr>
            <a:normAutofit/>
          </a:bodyPr>
          <a:lstStyle/>
          <a:p>
            <a:pPr lvl="0"/>
            <a:r>
              <a:rPr lang="id-ID" dirty="0" smtClean="0"/>
              <a:t>Sebuah balok bermassa 5 kg (berat w=50 N) digantung dengan tali dan diikatkan pada atap. Jika balok diam maka berapa tegangan talinya?</a:t>
            </a:r>
            <a:endParaRPr lang="en-US" dirty="0" smtClean="0"/>
          </a:p>
          <a:p>
            <a:r>
              <a:rPr lang="id-ID" i="1" dirty="0" smtClean="0"/>
              <a:t>Penyelesaian:</a:t>
            </a:r>
            <a:endParaRPr lang="en-US" dirty="0" smtClean="0"/>
          </a:p>
          <a:p>
            <a:r>
              <a:rPr lang="id-ID" dirty="0" smtClean="0"/>
              <a:t>CF=0</a:t>
            </a:r>
            <a:endParaRPr lang="en-US" dirty="0" smtClean="0"/>
          </a:p>
          <a:p>
            <a:r>
              <a:rPr lang="id-ID" dirty="0" smtClean="0"/>
              <a:t>T-w = 0</a:t>
            </a:r>
            <a:endParaRPr lang="en-US" dirty="0" smtClean="0"/>
          </a:p>
          <a:p>
            <a:r>
              <a:rPr lang="id-ID" dirty="0" smtClean="0"/>
              <a:t>T-50 N = 0</a:t>
            </a:r>
            <a:endParaRPr lang="en-US" dirty="0" smtClean="0"/>
          </a:p>
          <a:p>
            <a:r>
              <a:rPr lang="id-ID" dirty="0" smtClean="0"/>
              <a:t>T= 50 N</a:t>
            </a:r>
            <a:endParaRPr lang="en-US" dirty="0" smtClean="0"/>
          </a:p>
          <a:p>
            <a:r>
              <a:rPr lang="id-ID" dirty="0" smtClean="0"/>
              <a:t>Jadi, gaya tegangan tali yang bekerja pada balok tersebut adalah 50 Newton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183880" cy="1051560"/>
          </a:xfrm>
        </p:spPr>
        <p:txBody>
          <a:bodyPr/>
          <a:lstStyle/>
          <a:p>
            <a:pPr algn="ctr"/>
            <a:r>
              <a:rPr lang="id-ID" dirty="0" smtClean="0"/>
              <a:t>HUKUM NEWTON II</a:t>
            </a:r>
            <a:endParaRPr lang="en-US" dirty="0"/>
          </a:p>
        </p:txBody>
      </p:sp>
      <p:sp>
        <p:nvSpPr>
          <p:cNvPr id="3" name="Content Placeholder 2"/>
          <p:cNvSpPr>
            <a:spLocks noGrp="1"/>
          </p:cNvSpPr>
          <p:nvPr>
            <p:ph sz="quarter" idx="13"/>
          </p:nvPr>
        </p:nvSpPr>
        <p:spPr>
          <a:xfrm>
            <a:off x="502920" y="530352"/>
            <a:ext cx="8183880" cy="612632"/>
          </a:xfrm>
        </p:spPr>
        <p:txBody>
          <a:bodyPr>
            <a:normAutofit/>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183880" cy="1051560"/>
          </a:xfrm>
        </p:spPr>
        <p:txBody>
          <a:bodyPr/>
          <a:lstStyle/>
          <a:p>
            <a:r>
              <a:rPr lang="id-ID" dirty="0" smtClean="0"/>
              <a:t>BUNYI HUKUM NEWTON II</a:t>
            </a:r>
            <a:endParaRPr lang="en-US" dirty="0"/>
          </a:p>
        </p:txBody>
      </p:sp>
      <p:sp>
        <p:nvSpPr>
          <p:cNvPr id="3" name="Content Placeholder 2"/>
          <p:cNvSpPr>
            <a:spLocks noGrp="1"/>
          </p:cNvSpPr>
          <p:nvPr>
            <p:ph sz="quarter" idx="13"/>
          </p:nvPr>
        </p:nvSpPr>
        <p:spPr>
          <a:xfrm>
            <a:off x="500034" y="2000240"/>
            <a:ext cx="8183880" cy="3830762"/>
          </a:xfrm>
        </p:spPr>
        <p:txBody>
          <a:bodyPr/>
          <a:lstStyle/>
          <a:p>
            <a:r>
              <a:rPr lang="id-ID" dirty="0" smtClean="0"/>
              <a:t>Jika satu gaya atau lebih bekerja pada suatu benda, maka percepatan yang dihasilkan berbanding lurus dan searah dengan resultan gaya dan berbanding terbalik dengan massa benda</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183880" cy="1051560"/>
          </a:xfrm>
        </p:spPr>
        <p:txBody>
          <a:bodyPr>
            <a:normAutofit/>
          </a:bodyPr>
          <a:lstStyle/>
          <a:p>
            <a:r>
              <a:rPr lang="id-ID" dirty="0" smtClean="0"/>
              <a:t>PENERAPAN HUKUM NEWTON II DALAM KEHIDUPAN SEHARI-HARI</a:t>
            </a:r>
            <a:endParaRPr lang="en-US" dirty="0"/>
          </a:p>
        </p:txBody>
      </p:sp>
      <p:sp>
        <p:nvSpPr>
          <p:cNvPr id="3" name="Content Placeholder 2"/>
          <p:cNvSpPr>
            <a:spLocks noGrp="1"/>
          </p:cNvSpPr>
          <p:nvPr>
            <p:ph sz="quarter" idx="13"/>
          </p:nvPr>
        </p:nvSpPr>
        <p:spPr>
          <a:xfrm>
            <a:off x="500034" y="2000240"/>
            <a:ext cx="8183880" cy="3830762"/>
          </a:xfrm>
        </p:spPr>
        <p:txBody>
          <a:bodyPr/>
          <a:lstStyle/>
          <a:p>
            <a:pPr lvl="0"/>
            <a:r>
              <a:rPr lang="id-ID" dirty="0" smtClean="0"/>
              <a:t>Batu yang memiliki massa berbeda jika ditarik tentunya akan terasa ringan menarik batu yang massanya lebih kecil. Sedangkan pada batu yang massa lebih besar, membutuhkan gaya yang lebih besar untuk bisa menggerakkannya.</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183880" cy="928694"/>
          </a:xfrm>
        </p:spPr>
        <p:txBody>
          <a:bodyPr>
            <a:normAutofit/>
          </a:bodyPr>
          <a:lstStyle/>
          <a:p>
            <a:r>
              <a:rPr lang="id-ID" dirty="0" smtClean="0"/>
              <a:t>CONTOH SOAL DAN PEMBAHASAN</a:t>
            </a:r>
            <a:endParaRPr lang="en-US" dirty="0"/>
          </a:p>
        </p:txBody>
      </p:sp>
      <p:sp>
        <p:nvSpPr>
          <p:cNvPr id="3" name="Content Placeholder 2"/>
          <p:cNvSpPr>
            <a:spLocks noGrp="1"/>
          </p:cNvSpPr>
          <p:nvPr>
            <p:ph sz="quarter" idx="13"/>
          </p:nvPr>
        </p:nvSpPr>
        <p:spPr>
          <a:xfrm>
            <a:off x="500034" y="1357298"/>
            <a:ext cx="8183880" cy="4500594"/>
          </a:xfrm>
        </p:spPr>
        <p:txBody>
          <a:bodyPr>
            <a:normAutofit fontScale="92500" lnSpcReduction="20000"/>
          </a:bodyPr>
          <a:lstStyle/>
          <a:p>
            <a:pPr lvl="0"/>
            <a:r>
              <a:rPr lang="id-ID" sz="1800" dirty="0" smtClean="0"/>
              <a:t>Sebuah truk dapat menghasilkan gaya sebesar 7000 N. Jika truk tersebut dapat bergerak dengan percepatan 3,5 m/s², maka tentukanlah massa truk tersebut!</a:t>
            </a:r>
            <a:endParaRPr lang="en-US" sz="1800" dirty="0" smtClean="0"/>
          </a:p>
          <a:p>
            <a:r>
              <a:rPr lang="id-ID" sz="1800" i="1" dirty="0" smtClean="0"/>
              <a:t>Penyelesaian:</a:t>
            </a:r>
            <a:endParaRPr lang="en-US" sz="1800" dirty="0" smtClean="0"/>
          </a:p>
          <a:p>
            <a:pPr>
              <a:buNone/>
            </a:pPr>
            <a:r>
              <a:rPr lang="id-ID" sz="1800" dirty="0" smtClean="0"/>
              <a:t>Diketahui:</a:t>
            </a:r>
            <a:endParaRPr lang="en-US" sz="1800" dirty="0" smtClean="0"/>
          </a:p>
          <a:p>
            <a:pPr>
              <a:buNone/>
            </a:pPr>
            <a:r>
              <a:rPr lang="id-ID" sz="1800" dirty="0" smtClean="0"/>
              <a:t>ΣF = 7000 N</a:t>
            </a:r>
            <a:endParaRPr lang="en-US" sz="1800" dirty="0" smtClean="0"/>
          </a:p>
          <a:p>
            <a:pPr>
              <a:buNone/>
            </a:pPr>
            <a:r>
              <a:rPr lang="id-ID" sz="1800" dirty="0" smtClean="0"/>
              <a:t>a = 3,5 m/s²</a:t>
            </a:r>
          </a:p>
          <a:p>
            <a:pPr>
              <a:buNone/>
            </a:pPr>
            <a:r>
              <a:rPr lang="id-ID" sz="1800" i="1" dirty="0" smtClean="0"/>
              <a:t>Ditanyakan: </a:t>
            </a:r>
            <a:r>
              <a:rPr lang="id-ID" sz="1800" dirty="0" smtClean="0"/>
              <a:t>m=....?</a:t>
            </a:r>
          </a:p>
          <a:p>
            <a:pPr>
              <a:buNone/>
            </a:pPr>
            <a:r>
              <a:rPr lang="id-ID" sz="1800" b="1" i="1" dirty="0" smtClean="0"/>
              <a:t>Jawab: </a:t>
            </a:r>
          </a:p>
          <a:p>
            <a:pPr>
              <a:buNone/>
            </a:pPr>
            <a:r>
              <a:rPr lang="id-ID" sz="1800" dirty="0" smtClean="0"/>
              <a:t>m= CF/a</a:t>
            </a:r>
          </a:p>
          <a:p>
            <a:pPr>
              <a:buNone/>
            </a:pPr>
            <a:r>
              <a:rPr lang="id-ID" sz="1800" dirty="0" smtClean="0"/>
              <a:t>m= 7000/3,5</a:t>
            </a:r>
          </a:p>
          <a:p>
            <a:pPr>
              <a:buNone/>
            </a:pPr>
            <a:r>
              <a:rPr lang="id-ID" sz="1800" dirty="0" smtClean="0"/>
              <a:t>m= 2000 kg = 2 ton </a:t>
            </a:r>
          </a:p>
          <a:p>
            <a:pPr>
              <a:buNone/>
            </a:pPr>
            <a:endParaRPr lang="id-ID" sz="1800" dirty="0" smtClean="0"/>
          </a:p>
          <a:p>
            <a:pPr>
              <a:buNone/>
            </a:pPr>
            <a:r>
              <a:rPr lang="id-ID" sz="1800" dirty="0" smtClean="0"/>
              <a:t>Jadi, massa truk tersebut adalah 2 ton</a:t>
            </a:r>
          </a:p>
          <a:p>
            <a:pPr>
              <a:buNone/>
            </a:pPr>
            <a:endParaRPr lang="id-ID" sz="1800" dirty="0" smtClean="0"/>
          </a:p>
          <a:p>
            <a:pPr>
              <a:buNone/>
            </a:pPr>
            <a:endParaRPr lang="en-US" sz="2400" i="1" dirty="0"/>
          </a:p>
        </p:txBody>
      </p:sp>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70</TotalTime>
  <Words>480</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 HUKUM NEWTON PRODUK INFORMASI TENTANG HUKUM NEWTON I, II, DAN III </vt:lpstr>
      <vt:lpstr>HUKUM NEWTON I</vt:lpstr>
      <vt:lpstr>1. BUNYI HUKUM NEWTON I</vt:lpstr>
      <vt:lpstr>PENERAPAN HUKUM NEWTON I DALAM KEHIDUPAN SEHARI-HARI</vt:lpstr>
      <vt:lpstr>CONTOH SOAL DAN PEMBAHASAN</vt:lpstr>
      <vt:lpstr>HUKUM NEWTON II</vt:lpstr>
      <vt:lpstr>BUNYI HUKUM NEWTON II</vt:lpstr>
      <vt:lpstr>PENERAPAN HUKUM NEWTON II DALAM KEHIDUPAN SEHARI-HARI</vt:lpstr>
      <vt:lpstr>CONTOH SOAL DAN PEMBAHASAN</vt:lpstr>
      <vt:lpstr>HUKUM NEWTON III</vt:lpstr>
      <vt:lpstr>BUNYI HUKUM NEWTON III</vt:lpstr>
      <vt:lpstr>PENERAPAN HUKUM NEWTON III DALAM KEHIDUPAN SEHARI-HARI</vt:lpstr>
      <vt:lpstr>CONTOH SOAL DAN PEMBAHASAN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NEWTON</dc:title>
  <dc:creator>USER</dc:creator>
  <cp:lastModifiedBy>Toshiba</cp:lastModifiedBy>
  <cp:revision>8</cp:revision>
  <dcterms:created xsi:type="dcterms:W3CDTF">2022-01-15T02:01:20Z</dcterms:created>
  <dcterms:modified xsi:type="dcterms:W3CDTF">2022-01-25T09:12:47Z</dcterms:modified>
</cp:coreProperties>
</file>